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33" autoAdjust="0"/>
  </p:normalViewPr>
  <p:slideViewPr>
    <p:cSldViewPr snapToGrid="0" showGuides="1">
      <p:cViewPr>
        <p:scale>
          <a:sx n="55" d="100"/>
          <a:sy n="55" d="100"/>
        </p:scale>
        <p:origin x="-546" y="-9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1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21C50-67AF-45A1-8719-B5B6B1FC156D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E3A2E35-3458-43EC-95FD-29A8164CB7F1}">
      <dgm:prSet phldrT="[Текст]"/>
      <dgm:spPr/>
      <dgm:t>
        <a:bodyPr/>
        <a:lstStyle/>
        <a:p>
          <a:r>
            <a:rPr lang="ru-RU" dirty="0" smtClean="0"/>
            <a:t>Военные конфликты, гражданские войны</a:t>
          </a:r>
          <a:endParaRPr lang="ru-RU" dirty="0"/>
        </a:p>
      </dgm:t>
    </dgm:pt>
    <dgm:pt modelId="{A9AAF9E1-5CF8-4BD5-8463-A658D3552541}" type="parTrans" cxnId="{BD778A55-373D-4183-8F86-1F86590439FF}">
      <dgm:prSet/>
      <dgm:spPr/>
      <dgm:t>
        <a:bodyPr/>
        <a:lstStyle/>
        <a:p>
          <a:endParaRPr lang="ru-RU"/>
        </a:p>
      </dgm:t>
    </dgm:pt>
    <dgm:pt modelId="{23827158-3073-4D25-B1C6-7729A52683CC}" type="sibTrans" cxnId="{BD778A55-373D-4183-8F86-1F86590439FF}">
      <dgm:prSet/>
      <dgm:spPr/>
      <dgm:t>
        <a:bodyPr/>
        <a:lstStyle/>
        <a:p>
          <a:endParaRPr lang="ru-RU"/>
        </a:p>
      </dgm:t>
    </dgm:pt>
    <dgm:pt modelId="{7522574F-B4C6-4B27-8208-9BC7EB44DC37}">
      <dgm:prSet phldrT="[Текст]"/>
      <dgm:spPr/>
      <dgm:t>
        <a:bodyPr/>
        <a:lstStyle/>
        <a:p>
          <a:r>
            <a:rPr lang="ru-RU" dirty="0" smtClean="0"/>
            <a:t>экономические факторы</a:t>
          </a:r>
          <a:endParaRPr lang="ru-RU" dirty="0"/>
        </a:p>
      </dgm:t>
    </dgm:pt>
    <dgm:pt modelId="{1F572532-E503-490C-9ADE-8455DC649365}" type="parTrans" cxnId="{B0462FBE-2CD4-4DCB-8BB9-2BC8D52E2158}">
      <dgm:prSet/>
      <dgm:spPr/>
      <dgm:t>
        <a:bodyPr/>
        <a:lstStyle/>
        <a:p>
          <a:endParaRPr lang="ru-RU"/>
        </a:p>
      </dgm:t>
    </dgm:pt>
    <dgm:pt modelId="{D67A181D-4851-4B67-B2CB-292B3E3058DC}" type="sibTrans" cxnId="{B0462FBE-2CD4-4DCB-8BB9-2BC8D52E2158}">
      <dgm:prSet/>
      <dgm:spPr/>
      <dgm:t>
        <a:bodyPr/>
        <a:lstStyle/>
        <a:p>
          <a:endParaRPr lang="ru-RU"/>
        </a:p>
      </dgm:t>
    </dgm:pt>
    <dgm:pt modelId="{1D0A3663-AF8E-41F5-BD84-1C6A68AFEFA3}">
      <dgm:prSet phldrT="[Текст]"/>
      <dgm:spPr/>
      <dgm:t>
        <a:bodyPr/>
        <a:lstStyle/>
        <a:p>
          <a:r>
            <a:rPr lang="ru-RU" dirty="0" smtClean="0"/>
            <a:t>экологическая катастрофа </a:t>
          </a:r>
          <a:endParaRPr lang="ru-RU" dirty="0"/>
        </a:p>
      </dgm:t>
    </dgm:pt>
    <dgm:pt modelId="{9CE471CD-401E-4D0F-B43C-3163B42E810B}" type="parTrans" cxnId="{8910384A-101C-4CC9-A20C-CC5040C2A505}">
      <dgm:prSet/>
      <dgm:spPr/>
      <dgm:t>
        <a:bodyPr/>
        <a:lstStyle/>
        <a:p>
          <a:endParaRPr lang="ru-RU"/>
        </a:p>
      </dgm:t>
    </dgm:pt>
    <dgm:pt modelId="{89C27C7F-14DF-4A43-A5D2-7543AA814B94}" type="sibTrans" cxnId="{8910384A-101C-4CC9-A20C-CC5040C2A505}">
      <dgm:prSet/>
      <dgm:spPr/>
      <dgm:t>
        <a:bodyPr/>
        <a:lstStyle/>
        <a:p>
          <a:endParaRPr lang="ru-RU"/>
        </a:p>
      </dgm:t>
    </dgm:pt>
    <dgm:pt modelId="{8003974C-DBB2-4254-9E88-2BD49657A896}" type="pres">
      <dgm:prSet presAssocID="{D8721C50-67AF-45A1-8719-B5B6B1FC15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ACC924-5F1D-48CD-987D-2C6AB3C574E0}" type="pres">
      <dgm:prSet presAssocID="{AE3A2E35-3458-43EC-95FD-29A8164CB7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25118-C1CE-4017-AB7B-5673BB15AA25}" type="pres">
      <dgm:prSet presAssocID="{23827158-3073-4D25-B1C6-7729A52683CC}" presName="sibTrans" presStyleCnt="0"/>
      <dgm:spPr/>
    </dgm:pt>
    <dgm:pt modelId="{381FF6A1-8895-4174-8CC8-81B8C14400A4}" type="pres">
      <dgm:prSet presAssocID="{7522574F-B4C6-4B27-8208-9BC7EB44DC37}" presName="node" presStyleLbl="node1" presStyleIdx="1" presStyleCnt="3" custLinFactNeighborX="-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C2A71-1B85-4C79-93A7-D7DE5415328E}" type="pres">
      <dgm:prSet presAssocID="{D67A181D-4851-4B67-B2CB-292B3E3058DC}" presName="sibTrans" presStyleCnt="0"/>
      <dgm:spPr/>
    </dgm:pt>
    <dgm:pt modelId="{7CFC195A-E793-4FAC-AB79-A0AD5F007B05}" type="pres">
      <dgm:prSet presAssocID="{1D0A3663-AF8E-41F5-BD84-1C6A68AFEF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778A55-373D-4183-8F86-1F86590439FF}" srcId="{D8721C50-67AF-45A1-8719-B5B6B1FC156D}" destId="{AE3A2E35-3458-43EC-95FD-29A8164CB7F1}" srcOrd="0" destOrd="0" parTransId="{A9AAF9E1-5CF8-4BD5-8463-A658D3552541}" sibTransId="{23827158-3073-4D25-B1C6-7729A52683CC}"/>
    <dgm:cxn modelId="{5081653C-389C-4ECD-86CF-03D351BB4F6A}" type="presOf" srcId="{D8721C50-67AF-45A1-8719-B5B6B1FC156D}" destId="{8003974C-DBB2-4254-9E88-2BD49657A896}" srcOrd="0" destOrd="0" presId="urn:microsoft.com/office/officeart/2005/8/layout/default"/>
    <dgm:cxn modelId="{FE3827EA-C051-493A-9CBF-1BA498661488}" type="presOf" srcId="{AE3A2E35-3458-43EC-95FD-29A8164CB7F1}" destId="{29ACC924-5F1D-48CD-987D-2C6AB3C574E0}" srcOrd="0" destOrd="0" presId="urn:microsoft.com/office/officeart/2005/8/layout/default"/>
    <dgm:cxn modelId="{B0462FBE-2CD4-4DCB-8BB9-2BC8D52E2158}" srcId="{D8721C50-67AF-45A1-8719-B5B6B1FC156D}" destId="{7522574F-B4C6-4B27-8208-9BC7EB44DC37}" srcOrd="1" destOrd="0" parTransId="{1F572532-E503-490C-9ADE-8455DC649365}" sibTransId="{D67A181D-4851-4B67-B2CB-292B3E3058DC}"/>
    <dgm:cxn modelId="{055E2A38-545E-4B57-923D-FAB1730A1327}" type="presOf" srcId="{7522574F-B4C6-4B27-8208-9BC7EB44DC37}" destId="{381FF6A1-8895-4174-8CC8-81B8C14400A4}" srcOrd="0" destOrd="0" presId="urn:microsoft.com/office/officeart/2005/8/layout/default"/>
    <dgm:cxn modelId="{8910384A-101C-4CC9-A20C-CC5040C2A505}" srcId="{D8721C50-67AF-45A1-8719-B5B6B1FC156D}" destId="{1D0A3663-AF8E-41F5-BD84-1C6A68AFEFA3}" srcOrd="2" destOrd="0" parTransId="{9CE471CD-401E-4D0F-B43C-3163B42E810B}" sibTransId="{89C27C7F-14DF-4A43-A5D2-7543AA814B94}"/>
    <dgm:cxn modelId="{9F966212-E1BF-4700-9FDF-2C74FD628100}" type="presOf" srcId="{1D0A3663-AF8E-41F5-BD84-1C6A68AFEFA3}" destId="{7CFC195A-E793-4FAC-AB79-A0AD5F007B05}" srcOrd="0" destOrd="0" presId="urn:microsoft.com/office/officeart/2005/8/layout/default"/>
    <dgm:cxn modelId="{65C0231E-457D-4922-8BC9-75D9E1550469}" type="presParOf" srcId="{8003974C-DBB2-4254-9E88-2BD49657A896}" destId="{29ACC924-5F1D-48CD-987D-2C6AB3C574E0}" srcOrd="0" destOrd="0" presId="urn:microsoft.com/office/officeart/2005/8/layout/default"/>
    <dgm:cxn modelId="{FAF7B808-94EE-4B40-9BE2-DE4239331D6B}" type="presParOf" srcId="{8003974C-DBB2-4254-9E88-2BD49657A896}" destId="{20125118-C1CE-4017-AB7B-5673BB15AA25}" srcOrd="1" destOrd="0" presId="urn:microsoft.com/office/officeart/2005/8/layout/default"/>
    <dgm:cxn modelId="{53372503-E181-438A-859B-A8C70CAACDCA}" type="presParOf" srcId="{8003974C-DBB2-4254-9E88-2BD49657A896}" destId="{381FF6A1-8895-4174-8CC8-81B8C14400A4}" srcOrd="2" destOrd="0" presId="urn:microsoft.com/office/officeart/2005/8/layout/default"/>
    <dgm:cxn modelId="{2BF9C87B-C04E-43C4-99CB-02B503CC124B}" type="presParOf" srcId="{8003974C-DBB2-4254-9E88-2BD49657A896}" destId="{BBCC2A71-1B85-4C79-93A7-D7DE5415328E}" srcOrd="3" destOrd="0" presId="urn:microsoft.com/office/officeart/2005/8/layout/default"/>
    <dgm:cxn modelId="{E5C7EE9B-68E5-43A5-BF22-2E824A4D7C2C}" type="presParOf" srcId="{8003974C-DBB2-4254-9E88-2BD49657A896}" destId="{7CFC195A-E793-4FAC-AB79-A0AD5F007B05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wedg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0382" y="432079"/>
            <a:ext cx="6491236" cy="683288"/>
          </a:xfrm>
        </p:spPr>
        <p:txBody>
          <a:bodyPr>
            <a:noAutofit/>
          </a:bodyPr>
          <a:lstStyle/>
          <a:p>
            <a:pPr algn="ctr"/>
            <a:r>
              <a:rPr lang="ru-RU" sz="3200" b="1" i="1" cap="none" dirty="0" smtClean="0">
                <a:effectLst/>
              </a:rPr>
              <a:t>ГБПОУ  ТВЕРСКОЙ </a:t>
            </a:r>
            <a:r>
              <a:rPr lang="ru-RU" sz="3200" b="1" i="1" cap="none" smtClean="0">
                <a:effectLst/>
              </a:rPr>
              <a:t>КОЛЛЕДЖ </a:t>
            </a:r>
            <a:r>
              <a:rPr lang="ru-RU" sz="2800" b="1" i="1" cap="none" smtClean="0">
                <a:effectLst/>
              </a:rPr>
              <a:t>им</a:t>
            </a:r>
            <a:r>
              <a:rPr lang="ru-RU" sz="3200" b="1" i="1" cap="none" dirty="0" err="1" smtClean="0">
                <a:effectLst/>
              </a:rPr>
              <a:t> </a:t>
            </a:r>
            <a:r>
              <a:rPr lang="ru-RU" sz="3200" b="1" i="1" cap="none" smtClean="0">
                <a:effectLst/>
              </a:rPr>
              <a:t>А.Н.Коняева</a:t>
            </a:r>
            <a:endParaRPr lang="ru-RU" sz="3200" b="1" i="1" cap="none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8462" y="1999622"/>
            <a:ext cx="8792307" cy="426050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/>
              <a:t>  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/>
          </a:p>
          <a:p>
            <a:pPr algn="ctr"/>
            <a:r>
              <a:rPr lang="ru-RU" sz="3000" b="1" i="1" dirty="0" smtClean="0">
                <a:solidFill>
                  <a:schemeClr val="tx1"/>
                </a:solidFill>
                <a:effectLst/>
              </a:rPr>
              <a:t>Тема: Анализ миграции в Российский федерации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П</a:t>
            </a:r>
            <a:r>
              <a:rPr lang="ru-RU" dirty="0" smtClean="0">
                <a:solidFill>
                  <a:schemeClr val="tx1"/>
                </a:solidFill>
              </a:rPr>
              <a:t>опова</a:t>
            </a:r>
            <a:r>
              <a:rPr lang="ru-RU" sz="2400" dirty="0" smtClean="0">
                <a:solidFill>
                  <a:schemeClr val="tx1"/>
                </a:solidFill>
              </a:rPr>
              <a:t> М.А.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г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тверь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2022 </a:t>
            </a:r>
            <a:r>
              <a:rPr lang="ru-RU" sz="1900" dirty="0" smtClean="0">
                <a:solidFill>
                  <a:schemeClr val="tx1"/>
                </a:solidFill>
              </a:rPr>
              <a:t>г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35733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Отношение современной Европы к иммигрантам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Франция: депортация властями армянской семьи и французской школьницы с ее родителями в Косово, несмотря на массовые общественные протесты; победа «Национального фронта» на местных выборах в городе </a:t>
            </a:r>
            <a:r>
              <a:rPr lang="ru-RU" dirty="0" err="1" smtClean="0"/>
              <a:t>Бриньоль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Великобритания: популярность «Партии независимости Великобритании», освящающей проблему «социального геноцида белых». </a:t>
            </a:r>
          </a:p>
          <a:p>
            <a:r>
              <a:rPr lang="ru-RU" dirty="0" smtClean="0"/>
              <a:t>Норвегия: националисты постепенно занимают ведущие посты в правительстве; публичное заявление «Партии прогресса» о том, что мигрантов должно быть как можно меньше.</a:t>
            </a:r>
          </a:p>
          <a:p>
            <a:r>
              <a:rPr lang="ru-RU" dirty="0" smtClean="0"/>
              <a:t>Швейцария: в парламенте большинство голосов отдается националистам. </a:t>
            </a:r>
          </a:p>
          <a:p>
            <a:r>
              <a:rPr lang="ru-RU" dirty="0" smtClean="0"/>
              <a:t>Греция: мигрантам объявлена открытая война с жесткой депортацией.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миграции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042556" y="1470454"/>
            <a:ext cx="4878389" cy="37399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Плюсы:</a:t>
            </a:r>
          </a:p>
          <a:p>
            <a:r>
              <a:rPr lang="ru-RU" sz="1000" dirty="0" smtClean="0"/>
              <a:t>Смягчаются проблемы занятости. За счет спроса иностранных работников на услуги и товары стимулируется дополнительная занятость, создаются новые трудовые места и быстрее развивается инфраструктура.</a:t>
            </a:r>
          </a:p>
          <a:p>
            <a:r>
              <a:rPr lang="ru-RU" sz="1000" dirty="0" smtClean="0"/>
              <a:t> Повышение качества труда местного населения</a:t>
            </a:r>
          </a:p>
          <a:p>
            <a:r>
              <a:rPr lang="ru-RU" sz="1000" dirty="0" smtClean="0"/>
              <a:t>Высококвалифицированные специалисты, которые получили образование за границей, приносят принимающим странам чистую прибыль, обеспечивая трудовые и интеллектуальные ресурсы без предварительных затрат на их создание/развитие. </a:t>
            </a:r>
          </a:p>
          <a:p>
            <a:r>
              <a:rPr lang="ru-RU" sz="1000" dirty="0" smtClean="0"/>
              <a:t>Низкая стоимость рабочей силы приезжих в конечном результате увеличивает конкурентоспособность выпускаемой государством продукции. </a:t>
            </a:r>
          </a:p>
          <a:p>
            <a:r>
              <a:rPr lang="ru-RU" sz="1000" dirty="0" smtClean="0"/>
              <a:t>Увеличение доходной части бюджета государства благодаря увеличению количества поступлений от сборов и налогов. </a:t>
            </a:r>
          </a:p>
          <a:p>
            <a:r>
              <a:rPr lang="ru-RU" sz="1000" dirty="0" smtClean="0"/>
              <a:t>Решение демографической проблемы. </a:t>
            </a:r>
          </a:p>
          <a:p>
            <a:r>
              <a:rPr lang="ru-RU" sz="1000" dirty="0" smtClean="0"/>
              <a:t>Иностранные работники более склонны к сбережениям, за счет чего удается замедлить инфляцию.</a:t>
            </a:r>
          </a:p>
          <a:p>
            <a:r>
              <a:rPr lang="ru-RU" sz="1000" dirty="0" smtClean="0"/>
              <a:t> Мигранты способствуют обогащению культуры принимающей страны новыми элементами, что приводит к развитию толерантности местного населения. </a:t>
            </a:r>
            <a:endParaRPr lang="ru-RU" sz="1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96914" y="1606934"/>
            <a:ext cx="4875211" cy="46332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200" dirty="0" smtClean="0"/>
              <a:t>Минусы:</a:t>
            </a:r>
          </a:p>
          <a:p>
            <a:r>
              <a:rPr lang="ru-RU" sz="1400" dirty="0" smtClean="0"/>
              <a:t>Миграционная преступность</a:t>
            </a:r>
          </a:p>
          <a:p>
            <a:r>
              <a:rPr lang="ru-RU" sz="1400" dirty="0" smtClean="0"/>
              <a:t>Демпинг в сфере услуг и на рынке трудовых ресурсов, из-за чего снижается заработная плата местных работников. </a:t>
            </a:r>
          </a:p>
          <a:p>
            <a:r>
              <a:rPr lang="ru-RU" sz="1400" dirty="0" smtClean="0"/>
              <a:t>Усиление конкуренции за рабочие места. Массовый приток мигрантов может спровоцировать рост безработицы в стране.</a:t>
            </a:r>
          </a:p>
          <a:p>
            <a:r>
              <a:rPr lang="ru-RU" sz="1400" dirty="0" smtClean="0"/>
              <a:t> Мигрантами оказывается дополнительная нагрузка на социальную инфраструктуру страны: школы, детские сады, медицинские учреждения. </a:t>
            </a:r>
          </a:p>
          <a:p>
            <a:r>
              <a:rPr lang="ru-RU" sz="1400" dirty="0" smtClean="0"/>
              <a:t>Проблемы с внедрением </a:t>
            </a:r>
            <a:r>
              <a:rPr lang="ru-RU" sz="1400" dirty="0" err="1" smtClean="0"/>
              <a:t>трудосберегающих</a:t>
            </a:r>
            <a:r>
              <a:rPr lang="ru-RU" sz="1400" dirty="0" smtClean="0"/>
              <a:t> технологий, возникающие из-за использования дешевой рабочей силы, приводят к снижению производительности и эффективности труда. </a:t>
            </a:r>
          </a:p>
          <a:p>
            <a:r>
              <a:rPr lang="ru-RU" sz="1400" dirty="0" smtClean="0"/>
              <a:t>Львиную долю своих сбережений мигранты отсылают на родину, что означает отток средств из экономик принимающей страны. </a:t>
            </a:r>
          </a:p>
          <a:p>
            <a:r>
              <a:rPr lang="ru-RU" sz="1400" dirty="0" smtClean="0"/>
              <a:t>Негативное отношение местных жителей к мигрантам в целом. </a:t>
            </a:r>
          </a:p>
          <a:p>
            <a:r>
              <a:rPr lang="ru-RU" sz="1400" dirty="0" smtClean="0"/>
              <a:t>Межэтнические конфликты</a:t>
            </a:r>
          </a:p>
          <a:p>
            <a:r>
              <a:rPr lang="ru-RU" sz="1400" dirty="0" smtClean="0"/>
              <a:t>Рост коррупции.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 rot="21432869">
            <a:off x="1088975" y="2262916"/>
            <a:ext cx="9904459" cy="352955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589804" cy="10639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2892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ЕЛЬ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миграционных процессов и их последствия для страны </a:t>
            </a:r>
            <a:endParaRPr lang="ru-RU" sz="2800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47446"/>
            <a:ext cx="9905999" cy="5310554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Задачи: </a:t>
            </a:r>
            <a:br>
              <a:rPr lang="ru-RU" b="1" i="1" dirty="0" smtClean="0"/>
            </a:br>
            <a:r>
              <a:rPr lang="ru-RU" b="1" i="1" dirty="0" smtClean="0"/>
              <a:t>1. Определение и виды миграции.</a:t>
            </a:r>
            <a:br>
              <a:rPr lang="ru-RU" b="1" i="1" dirty="0" smtClean="0"/>
            </a:br>
            <a:r>
              <a:rPr lang="ru-RU" b="1" i="1" dirty="0" smtClean="0"/>
              <a:t>2. Описание функций миграции.</a:t>
            </a:r>
            <a:br>
              <a:rPr lang="ru-RU" b="1" i="1" dirty="0" smtClean="0"/>
            </a:br>
            <a:r>
              <a:rPr lang="ru-RU" b="1" i="1" dirty="0" smtClean="0"/>
              <a:t>3. Анализ последствия миграции ( плюсы и минус).</a:t>
            </a:r>
            <a:br>
              <a:rPr lang="ru-RU" b="1" i="1" dirty="0" smtClean="0"/>
            </a:br>
            <a:r>
              <a:rPr lang="ru-RU" b="1" i="1" dirty="0" smtClean="0"/>
              <a:t>4. Россия в международных миграциях.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399" y="4202723"/>
            <a:ext cx="4613645" cy="22229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08750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 населения (от лат.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migratio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переселение), перемещения людей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(мигрантов)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границы тех или иных территорий с переменой места жительства навсегда или на более или менее длительное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b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59708" y="2296936"/>
            <a:ext cx="4649783" cy="1012793"/>
          </a:xfrm>
        </p:spPr>
        <p:txBody>
          <a:bodyPr>
            <a:normAutofit fontScale="92500" lnSpcReduction="10000"/>
          </a:bodyPr>
          <a:lstStyle/>
          <a:p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Иммигра́ция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населе́ния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 </a:t>
            </a:r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Immigro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«вселяюсь») — </a:t>
            </a:r>
            <a:r>
              <a:rPr lang="ru-RU" sz="13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въезд населения одной страны в другую на временное или постоянное проживание[1], рассматриваемый по отношению к стране, куда въезжают мигранты.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19" y="3620052"/>
            <a:ext cx="3504326" cy="271780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430616" y="2296936"/>
            <a:ext cx="4616793" cy="2016647"/>
          </a:xfrm>
        </p:spPr>
        <p:txBody>
          <a:bodyPr>
            <a:noAutofit/>
          </a:bodyPr>
          <a:lstStyle/>
          <a:p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Эмигра́ция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emigro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«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выселяюсь») — переселение из одной страны в другую по экономическим, политическим, личным обстоятельствам. Указывается по отношению к стране, из которой эмигрируют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Причины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эмиграции — война, голод, бедность, политические репрессии, невозможность получить образование, профессию,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01" y="4458249"/>
            <a:ext cx="3683015" cy="2181090"/>
          </a:xfrm>
        </p:spPr>
      </p:pic>
    </p:spTree>
    <p:extLst>
      <p:ext uri="{BB962C8B-B14F-4D97-AF65-F5344CB8AC3E}">
        <p14:creationId xmlns="" xmlns:p14="http://schemas.microsoft.com/office/powerpoint/2010/main" val="165108889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миграции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201045" y="2088054"/>
            <a:ext cx="3196899" cy="685800"/>
          </a:xfrm>
        </p:spPr>
        <p:txBody>
          <a:bodyPr/>
          <a:lstStyle/>
          <a:p>
            <a:r>
              <a:rPr lang="ru-RU" dirty="0" smtClean="0"/>
              <a:t>Внутренняя и внешняя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dirty="0" smtClean="0"/>
              <a:t>внутренняя – в пределах одной страны и внешние – перемещение людей между странами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345800" y="1832809"/>
            <a:ext cx="3184385" cy="685800"/>
          </a:xfrm>
        </p:spPr>
        <p:txBody>
          <a:bodyPr/>
          <a:lstStyle/>
          <a:p>
            <a:r>
              <a:rPr lang="ru-RU" dirty="0" smtClean="0"/>
              <a:t>безвозвратная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ru-RU" dirty="0" smtClean="0"/>
              <a:t>переселение на постоянное место жительства в другой населенный пункт и возвратные, когда изменение места постоянного жительства не происходит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7802746" y="2107932"/>
            <a:ext cx="3194968" cy="685800"/>
          </a:xfrm>
        </p:spPr>
        <p:txBody>
          <a:bodyPr/>
          <a:lstStyle/>
          <a:p>
            <a:r>
              <a:rPr lang="ru-RU" dirty="0" smtClean="0"/>
              <a:t>добровольная и вынужденная 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3239320"/>
          </a:xfrm>
        </p:spPr>
        <p:txBody>
          <a:bodyPr>
            <a:normAutofit fontScale="85000" lnSpcReduction="20000"/>
          </a:bodyPr>
          <a:lstStyle/>
          <a:p>
            <a:r>
              <a:rPr lang="ru-RU" sz="1500" dirty="0" smtClean="0"/>
              <a:t>совершаются по каким-то конкретным причинам и могут быть трудовыми (с целью трудоустройства), рекреационными (на отдых), культурно-бытовыми (за покупками, услугами) и </a:t>
            </a:r>
            <a:r>
              <a:rPr lang="ru-RU" sz="1500" dirty="0" err="1" smtClean="0"/>
              <a:t>др</a:t>
            </a:r>
            <a:endParaRPr lang="ru-RU" sz="1500" dirty="0" smtClean="0"/>
          </a:p>
          <a:p>
            <a:r>
              <a:rPr lang="ru-RU" b="1" dirty="0" smtClean="0"/>
              <a:t>При вынужденной миграции серьезно нарушается социальная интеграция человека: из одной природной и социальной среды он перемещается в другую, болезненно разрывая множество естественно-антропологических связей и искусственно создавая такие связи на новом месте.</a:t>
            </a:r>
            <a:endParaRPr lang="ru-RU" b="1" dirty="0"/>
          </a:p>
        </p:txBody>
      </p:sp>
      <p:pic>
        <p:nvPicPr>
          <p:cNvPr id="15" name="Рисунок 14" descr="13921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81" y="4323520"/>
            <a:ext cx="3885336" cy="2415209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Причины Миграции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миграции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перераспределение населения,</a:t>
            </a:r>
          </a:p>
          <a:p>
            <a:r>
              <a:rPr lang="ru-RU" dirty="0" smtClean="0"/>
              <a:t>селективная функция (изменению качественного состава населения разных территорий)</a:t>
            </a:r>
          </a:p>
          <a:p>
            <a:r>
              <a:rPr lang="ru-RU" dirty="0" smtClean="0"/>
              <a:t>Ускорительная (изменение социально-психологических характеристик людей, расширению их кругозора, накоплению знаний о различных областях жизни, обмену трудовыми навыками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434" y="669087"/>
            <a:ext cx="6760116" cy="2210038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62923" y="667264"/>
            <a:ext cx="3511122" cy="302740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 последние годы Миграционный прирост полностью компенсировал численные потери населения и превысил их на 150,3%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Безымянный6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04" y="4164227"/>
            <a:ext cx="6080462" cy="211738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1766" y="803190"/>
            <a:ext cx="118602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Общее число прибывших в Россию в 2011 году составляет 3415055 чел., число выбывших 3095294 чел.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Таким образом, коэффициент замещения составил: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172683" y="2213662"/>
          <a:ext cx="5373688" cy="1746250"/>
        </p:xfrm>
        <a:graphic>
          <a:graphicData uri="http://schemas.openxmlformats.org/presentationml/2006/ole">
            <p:oleObj spid="_x0000_s1025" name="Формула" r:id="rId3" imgW="1955520" imgH="634680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04334" y="4159334"/>
            <a:ext cx="110592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Значение коэффициента меньше 1000, следовательно, обмен результативен.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Важнейшая социально-экономическая функция миграции населения – обеспечение определенного уровня подвижности населения и его территориального перераспределения, в том числе в индустриальные центры и осваиваемые районы. Тем самым миграция населения способствует более полному использованию рабочей силы, росту производства. Однако последствия миграции часто оказываются очень противоречивы.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059" y="4176584"/>
            <a:ext cx="4131941" cy="23230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518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ЭМИГРАЦИЯ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860" y="1372158"/>
            <a:ext cx="9905999" cy="35417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«Утечка умов» захватила и будущий генофонд. Наибольшую опасность для страны представляет отток образованной, талантливой молодежи, которая в поисках лучшей доли и судьбы в условиях отсутствия возможностей реализации своих способностей и интеллектуального потенциала активно покидает страну. </a:t>
            </a:r>
          </a:p>
          <a:p>
            <a:r>
              <a:rPr lang="ru-RU" dirty="0" smtClean="0"/>
              <a:t>Основные страны эмиграции - Германия, Израиль и США. </a:t>
            </a:r>
          </a:p>
          <a:p>
            <a:r>
              <a:rPr lang="ru-RU" dirty="0" smtClean="0"/>
              <a:t>Специалисты в США получают 2000 долл. в месяц, в Индии - 350 долл., а в России - 20 долл. К 2000 г. за границу выехало 20% исследовательского персонала науки и высшей школы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196</TotalTime>
  <Words>740</Words>
  <Application>Microsoft Office PowerPoint</Application>
  <PresentationFormat>Произвольный</PresentationFormat>
  <Paragraphs>63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Контур</vt:lpstr>
      <vt:lpstr>Формула</vt:lpstr>
      <vt:lpstr>ГБПОУ  ТВЕРСКОЙ КОЛЛЕДЖ им А.Н.Коняева</vt:lpstr>
      <vt:lpstr>ЦЕЛЬ: Исследование  миграционных процессов и их последствия для страны </vt:lpstr>
      <vt:lpstr>Миграция населения (от лат. migratio – переселение), перемещения людей (мигрантов) через границы тех или иных территорий с переменой места жительства навсегда или на более или менее длительное время </vt:lpstr>
      <vt:lpstr>Виды миграции</vt:lpstr>
      <vt:lpstr>Причины Миграции</vt:lpstr>
      <vt:lpstr>Функции миграции </vt:lpstr>
      <vt:lpstr>Слайд 7</vt:lpstr>
      <vt:lpstr>Слайд 8</vt:lpstr>
      <vt:lpstr>ЭМИГРАЦИЯ </vt:lpstr>
      <vt:lpstr>Отношение современной Европы к иммигрантам </vt:lpstr>
      <vt:lpstr>последствия миграции 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СПО им.А.Н.Коняева</dc:title>
  <dc:creator>Гудков Дмитрий</dc:creator>
  <cp:lastModifiedBy>User</cp:lastModifiedBy>
  <cp:revision>26</cp:revision>
  <dcterms:created xsi:type="dcterms:W3CDTF">2015-11-21T22:28:32Z</dcterms:created>
  <dcterms:modified xsi:type="dcterms:W3CDTF">2006-12-31T23:15:41Z</dcterms:modified>
</cp:coreProperties>
</file>