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70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1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21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4F8FD-A155-48DF-8FF6-A1513FD5E11A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8ACC2-190E-4207-8FC3-5A36D4A7E0C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3BEC92D-C8E2-4A8F-BF2D-75109D630128}" type="slidenum">
              <a:rPr lang="ru-RU" noProof="1" smtClean="0"/>
              <a:pPr rtl="0"/>
              <a:t>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xmlns="" val="2287541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ACC2-190E-4207-8FC3-5A36D4A7E0C0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AF99-BC54-49D9-9310-05CFBE4CFA65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130A-2EB8-430A-8903-E168C5872F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AF99-BC54-49D9-9310-05CFBE4CFA65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130A-2EB8-430A-8903-E168C5872F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AF99-BC54-49D9-9310-05CFBE4CFA65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130A-2EB8-430A-8903-E168C5872F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AF99-BC54-49D9-9310-05CFBE4CFA65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130A-2EB8-430A-8903-E168C5872F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AF99-BC54-49D9-9310-05CFBE4CFA65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130A-2EB8-430A-8903-E168C5872F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AF99-BC54-49D9-9310-05CFBE4CFA65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130A-2EB8-430A-8903-E168C5872F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AF99-BC54-49D9-9310-05CFBE4CFA65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130A-2EB8-430A-8903-E168C5872F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AF99-BC54-49D9-9310-05CFBE4CFA65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130A-2EB8-430A-8903-E168C5872F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AF99-BC54-49D9-9310-05CFBE4CFA65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130A-2EB8-430A-8903-E168C5872F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AF99-BC54-49D9-9310-05CFBE4CFA65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130A-2EB8-430A-8903-E168C5872F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AF99-BC54-49D9-9310-05CFBE4CFA65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130A-2EB8-430A-8903-E168C5872F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3AF99-BC54-49D9-9310-05CFBE4CFA65}" type="datetimeFigureOut">
              <a:rPr lang="ru-RU" smtClean="0"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7130A-2EB8-430A-8903-E168C5872F1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азмытое изображение">
            <a:extLst>
              <a:ext uri="{FF2B5EF4-FFF2-40B4-BE49-F238E27FC236}">
                <a16:creationId xmlns:a16="http://schemas.microsoft.com/office/drawing/2014/main" xmlns="" id="{ECC95573-2971-40CA-8931-174ACDF3E94F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39378"/>
          <a:stretch/>
        </p:blipFill>
        <p:spPr>
          <a:xfrm>
            <a:off x="-24" y="10"/>
            <a:ext cx="9144023" cy="4915066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B76D919A-FC3E-4B4E-BAF0-ED6CFB8DC4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898" y="5120640"/>
            <a:ext cx="7543800" cy="822960"/>
          </a:xfrm>
        </p:spPr>
        <p:txBody>
          <a:bodyPr rtlCol="0">
            <a:normAutofit/>
          </a:bodyPr>
          <a:lstStyle/>
          <a:p>
            <a:r>
              <a:rPr lang="ru-RU" sz="4800" dirty="0" smtClean="0"/>
              <a:t>Основы моделирования</a:t>
            </a:r>
            <a:endParaRPr lang="ru-RU" sz="4800" noProof="1">
              <a:solidFill>
                <a:srgbClr val="FFFFFF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909" y="5943601"/>
            <a:ext cx="7543800" cy="543513"/>
          </a:xfrm>
        </p:spPr>
        <p:txBody>
          <a:bodyPr rtlCol="0"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Исторический обзор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8F66ACBD-1C82-4782-AA7C-05504DD7DE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39441553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Три направления развития моделирования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071678"/>
            <a:ext cx="7901014" cy="405448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связано с технологией литья в формы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связано </a:t>
            </a:r>
            <a:r>
              <a:rPr lang="ru-RU" dirty="0"/>
              <a:t>с материальными макетами </a:t>
            </a:r>
            <a:r>
              <a:rPr lang="ru-RU" dirty="0" smtClean="0"/>
              <a:t>объектов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образовано научными знаниями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олилиния 4"/>
          <p:cNvSpPr/>
          <p:nvPr/>
        </p:nvSpPr>
        <p:spPr>
          <a:xfrm>
            <a:off x="0" y="4675517"/>
            <a:ext cx="5279366" cy="2191109"/>
          </a:xfrm>
          <a:custGeom>
            <a:avLst/>
            <a:gdLst>
              <a:gd name="connsiteX0" fmla="*/ 759125 w 5279366"/>
              <a:gd name="connsiteY0" fmla="*/ 0 h 2191109"/>
              <a:gd name="connsiteX1" fmla="*/ 776377 w 5279366"/>
              <a:gd name="connsiteY1" fmla="*/ 1492370 h 2191109"/>
              <a:gd name="connsiteX2" fmla="*/ 3278038 w 5279366"/>
              <a:gd name="connsiteY2" fmla="*/ 1483743 h 2191109"/>
              <a:gd name="connsiteX3" fmla="*/ 5279366 w 5279366"/>
              <a:gd name="connsiteY3" fmla="*/ 2191109 h 2191109"/>
              <a:gd name="connsiteX4" fmla="*/ 0 w 5279366"/>
              <a:gd name="connsiteY4" fmla="*/ 2191109 h 2191109"/>
              <a:gd name="connsiteX5" fmla="*/ 0 w 5279366"/>
              <a:gd name="connsiteY5" fmla="*/ 8626 h 2191109"/>
              <a:gd name="connsiteX6" fmla="*/ 759125 w 5279366"/>
              <a:gd name="connsiteY6" fmla="*/ 0 h 2191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9366" h="2191109">
                <a:moveTo>
                  <a:pt x="759125" y="0"/>
                </a:moveTo>
                <a:lnTo>
                  <a:pt x="776377" y="1492370"/>
                </a:lnTo>
                <a:lnTo>
                  <a:pt x="3278038" y="1483743"/>
                </a:lnTo>
                <a:lnTo>
                  <a:pt x="5279366" y="2191109"/>
                </a:lnTo>
                <a:lnTo>
                  <a:pt x="0" y="2191109"/>
                </a:lnTo>
                <a:lnTo>
                  <a:pt x="0" y="8626"/>
                </a:lnTo>
                <a:lnTo>
                  <a:pt x="75912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_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071546"/>
            <a:ext cx="4786346" cy="5013591"/>
          </a:xfrm>
          <a:prstGeom prst="rect">
            <a:avLst/>
          </a:prstGeom>
        </p:spPr>
      </p:pic>
      <p:pic>
        <p:nvPicPr>
          <p:cNvPr id="3" name="Рисунок 2" descr="i_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1214422"/>
            <a:ext cx="3358890" cy="48829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0100" y="142852"/>
            <a:ext cx="73581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Кристофоро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Рокки</a:t>
            </a:r>
            <a:r>
              <a:rPr lang="ru-RU" sz="2000" b="1" dirty="0" smtClean="0"/>
              <a:t> и Джованни </a:t>
            </a:r>
            <a:r>
              <a:rPr lang="ru-RU" sz="2000" b="1" dirty="0" err="1" smtClean="0"/>
              <a:t>Пьетро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Фугацца</a:t>
            </a:r>
            <a:r>
              <a:rPr lang="ru-RU" sz="2000" b="1" dirty="0" smtClean="0"/>
              <a:t>. </a:t>
            </a:r>
          </a:p>
          <a:p>
            <a:pPr algn="ctr"/>
            <a:r>
              <a:rPr lang="ru-RU" sz="2000" b="1" dirty="0" smtClean="0"/>
              <a:t>Модель Собора в </a:t>
            </a:r>
            <a:r>
              <a:rPr lang="ru-RU" sz="2000" b="1" dirty="0" err="1" smtClean="0"/>
              <a:t>Павии</a:t>
            </a:r>
            <a:r>
              <a:rPr lang="ru-RU" sz="2000" b="1" dirty="0" smtClean="0"/>
              <a:t> (Италия). Фрагмент. </a:t>
            </a:r>
          </a:p>
          <a:p>
            <a:pPr algn="ctr"/>
            <a:r>
              <a:rPr lang="ru-RU" sz="2000" b="1" dirty="0" smtClean="0"/>
              <a:t>1490-е – 1500-е гг.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6143644"/>
            <a:ext cx="871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/>
              <a:t>Филиппо</a:t>
            </a:r>
            <a:r>
              <a:rPr lang="ru-RU" sz="1600" dirty="0" smtClean="0"/>
              <a:t> </a:t>
            </a:r>
            <a:r>
              <a:rPr lang="ru-RU" sz="1600" dirty="0" err="1" smtClean="0"/>
              <a:t>Бальдинуччи</a:t>
            </a:r>
            <a:r>
              <a:rPr lang="ru-RU" sz="1600" dirty="0" smtClean="0"/>
              <a:t> в своем словаре художественных терминов определял модель как «такой предмет, который скульптор или архитектор делает для образца… того, что он намерен создать».</a:t>
            </a:r>
            <a:endParaRPr lang="ru-RU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496"/>
            <a:ext cx="85725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Научный трактат </a:t>
            </a:r>
            <a:r>
              <a:rPr lang="ru-RU" b="1" dirty="0" smtClean="0"/>
              <a:t>«О плавающих телах» </a:t>
            </a:r>
            <a:r>
              <a:rPr lang="ru-RU" dirty="0" smtClean="0"/>
              <a:t>Архимед написал на закате своей деятельности. Данный труд представлен двумя томами. </a:t>
            </a:r>
          </a:p>
          <a:p>
            <a:pPr algn="just"/>
            <a:r>
              <a:rPr lang="ru-RU" b="1" dirty="0" smtClean="0"/>
              <a:t>В первой книге </a:t>
            </a:r>
            <a:r>
              <a:rPr lang="ru-RU" dirty="0" smtClean="0"/>
              <a:t>ученый, полагая, что свободная поверхность воды является сферической, последовательно разбирает проблемы, касающиеся погружения в нее твердых предметов, и создает свой прославленный закон, о котором и по сей день пишут в школьный учебниках. Проведя определенные наблюдения, ученый создает модель воды, благодаря которой получает перечень следствий. Далее он последовательно доказывает их. </a:t>
            </a:r>
          </a:p>
          <a:p>
            <a:pPr algn="just"/>
            <a:r>
              <a:rPr lang="ru-RU" b="1" dirty="0" smtClean="0"/>
              <a:t>Во втором томе </a:t>
            </a:r>
            <a:r>
              <a:rPr lang="ru-RU" dirty="0" smtClean="0"/>
              <a:t>Архимед, полагая, что поверхность воды является плоской, демонстрирует принцип действия ареометра. Что же дальше? Затем ученый обсуждает условие равновесия предметов, по форме напоминающих сегмент параболоида и находящихся в воде. </a:t>
            </a:r>
          </a:p>
          <a:p>
            <a:pPr algn="just"/>
            <a:r>
              <a:rPr lang="ru-RU" dirty="0" smtClean="0"/>
              <a:t>Размышления Архимеда и сегодня имеют огромную ценность для кораблестроения.</a:t>
            </a:r>
            <a:endParaRPr lang="ru-RU" dirty="0"/>
          </a:p>
        </p:txBody>
      </p:sp>
      <p:pic>
        <p:nvPicPr>
          <p:cNvPr id="5" name="Рисунок 4" descr="depositphotos_53953437-stock-illustration-archimed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42852"/>
            <a:ext cx="2236483" cy="2786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00364" y="785794"/>
            <a:ext cx="557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Архимед </a:t>
            </a:r>
            <a:r>
              <a:rPr lang="ru-RU" sz="2000" b="1" dirty="0" err="1" smtClean="0"/>
              <a:t>Сиракузский</a:t>
            </a:r>
            <a:r>
              <a:rPr lang="ru-RU" sz="2000" b="1" dirty="0" smtClean="0"/>
              <a:t> 287 до н.э. – 212 до н.э.</a:t>
            </a:r>
          </a:p>
          <a:p>
            <a:r>
              <a:rPr lang="ru-RU" sz="2000" b="1" dirty="0" smtClean="0"/>
              <a:t>Древнегреческий математик, физик, инженер</a:t>
            </a:r>
            <a:endParaRPr lang="ru-RU" sz="2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71472" y="857232"/>
            <a:ext cx="778674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Применение науки в технике и технологии обозначило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два класса моделей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модели  и теоретические  зависимости,  полученные на  основе научных законов 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представленные математическими формулами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модели, полученные опытным путем 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представленные в форме таблиц, графиков и эмпирических зависимостей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Теория подобия в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214686"/>
            <a:ext cx="83582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Р</a:t>
            </a:r>
            <a:r>
              <a:rPr lang="ru-RU" sz="2000" dirty="0" smtClean="0"/>
              <a:t>ассматривая </a:t>
            </a:r>
            <a:r>
              <a:rPr lang="ru-RU" sz="2000" dirty="0"/>
              <a:t>бурение </a:t>
            </a:r>
            <a:r>
              <a:rPr lang="ru-RU" sz="2000" dirty="0" smtClean="0"/>
              <a:t>дерева</a:t>
            </a:r>
            <a:r>
              <a:rPr lang="ru-RU" sz="2000" dirty="0"/>
              <a:t>, он устанавливает соотношения между площадью, силой и </a:t>
            </a:r>
            <a:r>
              <a:rPr lang="ru-RU" sz="2000" dirty="0" smtClean="0"/>
              <a:t>количеством </a:t>
            </a:r>
            <a:r>
              <a:rPr lang="ru-RU" sz="2000" dirty="0"/>
              <a:t>дерева, удаляемого бурами разных размеров. Не различая </a:t>
            </a:r>
            <a:r>
              <a:rPr lang="ru-RU" sz="2000" dirty="0" smtClean="0"/>
              <a:t>достаточно </a:t>
            </a:r>
            <a:r>
              <a:rPr lang="ru-RU" sz="2000" dirty="0"/>
              <a:t>механического и геометрического подобия, Леонардо в </a:t>
            </a:r>
            <a:r>
              <a:rPr lang="ru-RU" sz="2000" dirty="0" smtClean="0"/>
              <a:t>своих </a:t>
            </a:r>
            <a:r>
              <a:rPr lang="ru-RU" sz="2000" dirty="0"/>
              <a:t>работах не получает общих законов подобия, но тем не менее </a:t>
            </a:r>
            <a:r>
              <a:rPr lang="ru-RU" sz="2000" dirty="0" smtClean="0"/>
              <a:t>делает </a:t>
            </a:r>
            <a:r>
              <a:rPr lang="ru-RU" sz="2000" dirty="0"/>
              <a:t>серьезные шаги в направлении их создания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smtClean="0"/>
              <a:t> </a:t>
            </a:r>
            <a:r>
              <a:rPr lang="ru-RU" sz="2000" dirty="0"/>
              <a:t>Одновременно он пользуется и аналогиями: «Напиши о плавании под водой и получишь летание птицы по воздуху», — рекомендует он, при этом обращая внимание на необходимость проверки: «...движется ли конец крыла птицы так же, как и рука </a:t>
            </a:r>
            <a:r>
              <a:rPr lang="ru-RU" sz="2000" dirty="0" smtClean="0"/>
              <a:t>пловца.</a:t>
            </a:r>
          </a:p>
        </p:txBody>
      </p:sp>
      <p:pic>
        <p:nvPicPr>
          <p:cNvPr id="5" name="Рисунок 4" descr="ldavprt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00042"/>
            <a:ext cx="2000246" cy="25855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28926" y="571480"/>
            <a:ext cx="5572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Леонардо да Винчи (1452-1519)</a:t>
            </a:r>
          </a:p>
          <a:p>
            <a:r>
              <a:rPr lang="ru-RU" sz="2000" b="1" dirty="0" smtClean="0"/>
              <a:t>Итальянский художник (живописец, скульптор и архитектор) и ученый (естествоиспытатель, анатом), изобретатель, писатель.</a:t>
            </a:r>
            <a:endParaRPr lang="ru-RU" sz="20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2786058"/>
            <a:ext cx="85011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В связи с созданием различных конструкций и их моделированием вопросы подобия часто возникали в XVI – XVII вв.</a:t>
            </a:r>
          </a:p>
          <a:p>
            <a:pPr algn="just"/>
            <a:r>
              <a:rPr lang="ru-RU" sz="2000" dirty="0" smtClean="0"/>
              <a:t> Галилей в своем сочинении «Разговоры о двух новых науках» писал, что учению о подобии стали уделять много внимания в XVII в., когда в Венеции стали сооружать галеры, имевшие большие, чем раньше, размеры. Подпорки, выбранные исходя из геометрического подобия, оказались непрочными, и их размеры пришлось корректировать на основе физических соотношений. «Прочность подобных тел не сохраняет того же отношения, которое существует между величиной тел», – констатировал Галилей 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910" y="428604"/>
            <a:ext cx="5286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Галилео Галилей  (1564 – 1642)</a:t>
            </a:r>
          </a:p>
          <a:p>
            <a:pPr algn="ctr"/>
            <a:r>
              <a:rPr lang="ru-RU" sz="2000" b="1" dirty="0" smtClean="0"/>
              <a:t>Итальянский философ, физик, </a:t>
            </a:r>
          </a:p>
          <a:p>
            <a:pPr algn="ctr"/>
            <a:r>
              <a:rPr lang="ru-RU" sz="2000" b="1" dirty="0" smtClean="0"/>
              <a:t>механик, астроном, математик</a:t>
            </a:r>
            <a:endParaRPr lang="ru-RU" sz="2000" dirty="0"/>
          </a:p>
        </p:txBody>
      </p:sp>
      <p:pic>
        <p:nvPicPr>
          <p:cNvPr id="5" name="Рисунок 4" descr="s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214290"/>
            <a:ext cx="2209796" cy="252259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67868"/>
            <a:ext cx="8501122" cy="637584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7488" y="1714488"/>
            <a:ext cx="6000792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286512" y="6119336"/>
            <a:ext cx="2857488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omic Sans MS" pitchFamily="66" charset="0"/>
              </a:rPr>
              <a:t>Омическое сопротивление</a:t>
            </a:r>
          </a:p>
          <a:p>
            <a:r>
              <a:rPr lang="ru-RU" sz="1400" dirty="0" smtClean="0">
                <a:latin typeface="Comic Sans MS" pitchFamily="66" charset="0"/>
              </a:rPr>
              <a:t>Емкость</a:t>
            </a:r>
          </a:p>
          <a:p>
            <a:r>
              <a:rPr lang="ru-RU" sz="1400" dirty="0" smtClean="0">
                <a:latin typeface="Comic Sans MS" pitchFamily="66" charset="0"/>
              </a:rPr>
              <a:t>Индуктивность</a:t>
            </a:r>
            <a:endParaRPr lang="ru-RU" sz="1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Моделирование  </a:t>
            </a:r>
            <a:r>
              <a:rPr lang="ru-RU" dirty="0" smtClean="0"/>
              <a:t>-  неотъемлемая сторона </a:t>
            </a:r>
            <a:r>
              <a:rPr lang="ru-RU" dirty="0"/>
              <a:t>человеческой деятельности — от живописи до математического моделирования сложных систем и имеет многовековую историю. </a:t>
            </a:r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/>
              <a:t>существу, сама история науки и техники — это история развития моделирования явлений, процессов и объектов. </a:t>
            </a:r>
          </a:p>
        </p:txBody>
      </p:sp>
      <p:pic>
        <p:nvPicPr>
          <p:cNvPr id="4" name="Рисунок 3" descr="Размытое изображение">
            <a:extLst>
              <a:ext uri="{FF2B5EF4-FFF2-40B4-BE49-F238E27FC236}">
                <a16:creationId xmlns:a16="http://schemas.microsoft.com/office/drawing/2014/main" xmlns="" id="{51D0BB9D-60FE-41CF-87D6-6A4361394E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0238" r="24711" b="2"/>
          <a:stretch/>
        </p:blipFill>
        <p:spPr>
          <a:xfrm rot="5400000">
            <a:off x="3786193" y="-3786195"/>
            <a:ext cx="1571612" cy="9144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 -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Исторически первыми моделями как заместителями некоторых объектов были, несомненно, символические условные модели. Ими являлись языковые знаки, естественно возникшие в ходе развития человечества и постепенно составившие разговорный язык.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572561" cy="64294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8643998" cy="6357982"/>
          </a:xfrm>
        </p:spPr>
      </p:pic>
      <p:sp>
        <p:nvSpPr>
          <p:cNvPr id="5" name="Овал 4"/>
          <p:cNvSpPr/>
          <p:nvPr/>
        </p:nvSpPr>
        <p:spPr>
          <a:xfrm>
            <a:off x="6786578" y="785794"/>
            <a:ext cx="71438" cy="21431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Пещера </a:t>
            </a:r>
            <a:r>
              <a:rPr lang="ru-RU" b="1" dirty="0" err="1" smtClean="0"/>
              <a:t>Ласкó</a:t>
            </a:r>
            <a:r>
              <a:rPr lang="ru-RU" dirty="0" smtClean="0"/>
              <a:t> или </a:t>
            </a:r>
            <a:r>
              <a:rPr lang="ru-RU" b="1" dirty="0" err="1" smtClean="0"/>
              <a:t>Ляскó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 descr="220px-Bestias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357298"/>
            <a:ext cx="3848903" cy="25717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29124" y="171448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Пещера была случайно открыта 12 сентября 1940 года четырьмя подростками. Они наткнулись на узкое отверстие, образовавшееся после падения сосны, в которую попала молния.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286256"/>
            <a:ext cx="47149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Находится во Франции — один из важнейших позднепалеолитических памятников по количеству, качеству и сохранности наскальных изображений. Живописные и гравированные рисунки, которые находятся там, не имеют точной датировки: они появились примерно 15—18 тысяч лет назад. </a:t>
            </a:r>
            <a:endParaRPr lang="ru-RU" dirty="0"/>
          </a:p>
        </p:txBody>
      </p:sp>
      <p:pic>
        <p:nvPicPr>
          <p:cNvPr id="7" name="Рисунок 6" descr="274px-Lascaux_paint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929066"/>
            <a:ext cx="3914784" cy="25717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1296974"/>
          </a:xfrm>
        </p:spPr>
        <p:txBody>
          <a:bodyPr>
            <a:normAutofit/>
          </a:bodyPr>
          <a:lstStyle/>
          <a:p>
            <a:r>
              <a:rPr lang="ru-RU" sz="3200" dirty="0"/>
              <a:t>Модели и моделирование широко использовались в эпоху Возрождения</a:t>
            </a:r>
          </a:p>
        </p:txBody>
      </p:sp>
      <p:pic>
        <p:nvPicPr>
          <p:cNvPr id="4" name="Содержимое 3" descr="img-1Xfn8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785926"/>
            <a:ext cx="3000396" cy="3357586"/>
          </a:xfrm>
        </p:spPr>
      </p:pic>
      <p:pic>
        <p:nvPicPr>
          <p:cNvPr id="5" name="Рисунок 4" descr="img-57_cU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1785926"/>
            <a:ext cx="4429156" cy="33956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472" y="5500702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/>
              <a:t>Филиппо</a:t>
            </a:r>
            <a:r>
              <a:rPr lang="ru-RU" b="1" dirty="0" smtClean="0"/>
              <a:t> Брунеллески </a:t>
            </a:r>
            <a:r>
              <a:rPr lang="ru-RU" dirty="0" smtClean="0"/>
              <a:t>с 1404 г. участвует в составлении проектов </a:t>
            </a:r>
            <a:r>
              <a:rPr lang="ru-RU" dirty="0" smtClean="0"/>
              <a:t>купола</a:t>
            </a:r>
            <a:r>
              <a:rPr lang="ru-RU" dirty="0" smtClean="0"/>
              <a:t> </a:t>
            </a:r>
            <a:r>
              <a:rPr lang="ru-RU" dirty="0" smtClean="0"/>
              <a:t>Флорентийского </a:t>
            </a:r>
            <a:r>
              <a:rPr lang="ru-RU" dirty="0" smtClean="0"/>
              <a:t>собора </a:t>
            </a:r>
            <a:r>
              <a:rPr lang="ru-RU" b="1" dirty="0" smtClean="0"/>
              <a:t>Санта Мария </a:t>
            </a:r>
            <a:r>
              <a:rPr lang="ru-RU" b="1" dirty="0" err="1" smtClean="0"/>
              <a:t>дель</a:t>
            </a:r>
            <a:r>
              <a:rPr lang="ru-RU" b="1" dirty="0" smtClean="0"/>
              <a:t> </a:t>
            </a:r>
            <a:r>
              <a:rPr lang="ru-RU" b="1" dirty="0" err="1" smtClean="0"/>
              <a:t>Фиоре</a:t>
            </a:r>
            <a:r>
              <a:rPr lang="ru-RU" b="1" dirty="0" smtClean="0"/>
              <a:t>.</a:t>
            </a:r>
            <a:r>
              <a:rPr lang="ru-RU" dirty="0" smtClean="0"/>
              <a:t> Купол был достроен в 1436 году по чертежам Брунеллески уже после кончины мастера.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5" y="214290"/>
            <a:ext cx="8453495" cy="634012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1308</TotalTime>
  <Words>593</Words>
  <Application>Microsoft Office PowerPoint</Application>
  <PresentationFormat>Экран (4:3)</PresentationFormat>
  <Paragraphs>46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Основы моделирования</vt:lpstr>
      <vt:lpstr>Слайд 2</vt:lpstr>
      <vt:lpstr>Модель - </vt:lpstr>
      <vt:lpstr>Слайд 4</vt:lpstr>
      <vt:lpstr>Слайд 5</vt:lpstr>
      <vt:lpstr>Пещера Ласкó или Ляскó </vt:lpstr>
      <vt:lpstr>Модели и моделирование широко использовались в эпоху Возрождения</vt:lpstr>
      <vt:lpstr>Слайд 8</vt:lpstr>
      <vt:lpstr>Слайд 9</vt:lpstr>
      <vt:lpstr>Три направления развития моделирования</vt:lpstr>
      <vt:lpstr>Слайд 11</vt:lpstr>
      <vt:lpstr>Слайд 12</vt:lpstr>
      <vt:lpstr>Слайд 13</vt:lpstr>
      <vt:lpstr>Слайд 14</vt:lpstr>
      <vt:lpstr>Теория подобия в 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30</cp:revision>
  <dcterms:created xsi:type="dcterms:W3CDTF">2020-01-11T18:41:38Z</dcterms:created>
  <dcterms:modified xsi:type="dcterms:W3CDTF">2020-01-12T16:30:11Z</dcterms:modified>
</cp:coreProperties>
</file>